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8" r:id="rId3"/>
    <p:sldId id="280" r:id="rId4"/>
    <p:sldId id="281" r:id="rId5"/>
    <p:sldId id="282" r:id="rId6"/>
    <p:sldId id="283" r:id="rId7"/>
    <p:sldId id="284" r:id="rId8"/>
    <p:sldId id="271" r:id="rId9"/>
    <p:sldId id="272" r:id="rId10"/>
    <p:sldId id="273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1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affectneuro_2023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65e2qScV_K8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youtube.com/watch?v=0gks6ceq4eQ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65e2qScV_K8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youtube.com/watch?v=0gks6ceq4e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172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01  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33452" y="2120740"/>
            <a:ext cx="892513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200" dirty="0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01</a:t>
            </a:r>
          </a:p>
          <a:p>
            <a:pPr algn="ctr"/>
            <a:r>
              <a:rPr lang="en-US" altLang="ko-KR" sz="4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Introduction to Affective Neuroscience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724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Related emerging fields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1147" y="1022962"/>
            <a:ext cx="5799076" cy="499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Behavioral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Motivation sciences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Social neuroscience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Decision science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Neuroeconomics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endParaRPr lang="en-US" altLang="ko-KR" sz="9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Medical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Psychosomatic medicine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Psychoneuroimmunology/-endocrinology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Integrative medicine (mind-body medicine)</a:t>
            </a:r>
            <a:endParaRPr lang="en-US" altLang="ko-KR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endParaRPr lang="en-US" altLang="ko-KR" sz="9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Technical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Informatics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Machine learning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Affective neuroscience</a:t>
            </a:r>
            <a:endParaRPr kumimoji="1"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080003" y="1803763"/>
            <a:ext cx="6335179" cy="3437455"/>
            <a:chOff x="5723469" y="1878269"/>
            <a:chExt cx="6335179" cy="3437455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878269"/>
              <a:ext cx="1840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Medicine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451206"/>
              <a:ext cx="169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Law and policy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5723469" y="3248009"/>
              <a:ext cx="16939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Psychiatry</a:t>
              </a:r>
            </a:p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Clinical psychology</a:t>
              </a:r>
            </a:p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Social work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647CE4-5376-9246-8EC3-BE4EED1E81E1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7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Example research questions of affective neuroscience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39546" y="865667"/>
            <a:ext cx="1021293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What is the role of the brain in health?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establish a physical basis for mental health disorders?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develop better measures of emotion and emotional health?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discover physical mechanisms underlying feelings?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understand willpower and self-control 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</a:b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from a neurophysiological perspective?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this help us develop better interventions?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measure feelings from patterns of brain activity?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Could this change legal practice and argumentation?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D379815-DAB7-8E4C-94FB-F7184ED9A76C}"/>
              </a:ext>
            </a:extLst>
          </p:cNvPr>
          <p:cNvGrpSpPr/>
          <p:nvPr/>
        </p:nvGrpSpPr>
        <p:grpSpPr>
          <a:xfrm>
            <a:off x="6537990" y="2207292"/>
            <a:ext cx="5016311" cy="4019768"/>
            <a:chOff x="6537990" y="2207292"/>
            <a:chExt cx="5016311" cy="4019768"/>
          </a:xfrm>
        </p:grpSpPr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2F8C8A6F-8B5F-3D40-8C07-FC2566876FBD}"/>
                </a:ext>
              </a:extLst>
            </p:cNvPr>
            <p:cNvSpPr txBox="1"/>
            <p:nvPr/>
          </p:nvSpPr>
          <p:spPr>
            <a:xfrm>
              <a:off x="6601863" y="5011037"/>
              <a:ext cx="590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Body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CFDD356-636A-1D48-A469-77C93A4AC7EF}"/>
                </a:ext>
              </a:extLst>
            </p:cNvPr>
            <p:cNvGrpSpPr/>
            <p:nvPr/>
          </p:nvGrpSpPr>
          <p:grpSpPr>
            <a:xfrm>
              <a:off x="6537990" y="2207292"/>
              <a:ext cx="5016311" cy="4019768"/>
              <a:chOff x="6537990" y="2207292"/>
              <a:chExt cx="5016311" cy="4019768"/>
            </a:xfrm>
          </p:grpSpPr>
          <p:pic>
            <p:nvPicPr>
              <p:cNvPr id="42" name="Picture 6" descr="Unknown.jpeg">
                <a:extLst>
                  <a:ext uri="{FF2B5EF4-FFF2-40B4-BE49-F238E27FC236}">
                    <a16:creationId xmlns:a16="http://schemas.microsoft.com/office/drawing/2014/main" id="{ADA9B224-9D79-D049-BB75-4C9E86137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43" name="Picture 4" descr="2014-08-13_22-59-32.png">
                <a:extLst>
                  <a:ext uri="{FF2B5EF4-FFF2-40B4-BE49-F238E27FC236}">
                    <a16:creationId xmlns:a16="http://schemas.microsoft.com/office/drawing/2014/main" id="{79454E54-BA3F-3A43-80DD-63A620E3E7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82F50910-85E6-DF47-BCFA-5B9BDF2AB203}"/>
                  </a:ext>
                </a:extLst>
              </p:cNvPr>
              <p:cNvSpPr txBox="1"/>
              <p:nvPr/>
            </p:nvSpPr>
            <p:spPr>
              <a:xfrm>
                <a:off x="9740984" y="5703840"/>
                <a:ext cx="18133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Social environment</a:t>
                </a:r>
              </a:p>
              <a:p>
                <a:pPr algn="ctr"/>
                <a:r>
                  <a:rPr 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Physical environment</a:t>
                </a: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AB0E585-4E5A-9E44-A0AA-17F2722621A1}"/>
                  </a:ext>
                </a:extLst>
              </p:cNvPr>
              <p:cNvGrpSpPr/>
              <p:nvPr/>
            </p:nvGrpSpPr>
            <p:grpSpPr>
              <a:xfrm>
                <a:off x="8342557" y="2207292"/>
                <a:ext cx="1790749" cy="1406760"/>
                <a:chOff x="8395590" y="2139454"/>
                <a:chExt cx="1790749" cy="1406760"/>
              </a:xfrm>
            </p:grpSpPr>
            <p:pic>
              <p:nvPicPr>
                <p:cNvPr id="41" name="Picture 48" descr="brainsurface.png">
                  <a:extLst>
                    <a:ext uri="{FF2B5EF4-FFF2-40B4-BE49-F238E27FC236}">
                      <a16:creationId xmlns:a16="http://schemas.microsoft.com/office/drawing/2014/main" id="{916A3223-249B-CF47-83E3-0BAE92198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73" t="4191" r="14514" b="14170"/>
                <a:stretch/>
              </p:blipFill>
              <p:spPr>
                <a:xfrm>
                  <a:off x="8395590" y="2139454"/>
                  <a:ext cx="1530011" cy="1406760"/>
                </a:xfrm>
                <a:prstGeom prst="rect">
                  <a:avLst/>
                </a:prstGeom>
              </p:spPr>
            </p:pic>
            <p:sp>
              <p:nvSpPr>
                <p:cNvPr id="46" name="TextBox 43">
                  <a:extLst>
                    <a:ext uri="{FF2B5EF4-FFF2-40B4-BE49-F238E27FC236}">
                      <a16:creationId xmlns:a16="http://schemas.microsoft.com/office/drawing/2014/main" id="{4186A64F-FA26-5543-B21C-3DA00B4B0474}"/>
                    </a:ext>
                  </a:extLst>
                </p:cNvPr>
                <p:cNvSpPr txBox="1"/>
                <p:nvPr/>
              </p:nvSpPr>
              <p:spPr>
                <a:xfrm>
                  <a:off x="9602526" y="2218984"/>
                  <a:ext cx="58381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  <a:cs typeface="Helvetica Neue Light"/>
                    </a:rPr>
                    <a:t>Brain</a:t>
                  </a:r>
                </a:p>
              </p:txBody>
            </p:sp>
          </p:grp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760320B-1CBE-CA47-9B6D-5BD45026C6E1}"/>
              </a:ext>
            </a:extLst>
          </p:cNvPr>
          <p:cNvGrpSpPr/>
          <p:nvPr/>
        </p:nvGrpSpPr>
        <p:grpSpPr>
          <a:xfrm>
            <a:off x="6940325" y="3546214"/>
            <a:ext cx="1455265" cy="670044"/>
            <a:chOff x="6940325" y="3546214"/>
            <a:chExt cx="1455265" cy="670044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DDDE281-9B92-3B47-B7D2-B9796BB3E151}"/>
                </a:ext>
              </a:extLst>
            </p:cNvPr>
            <p:cNvCxnSpPr/>
            <p:nvPr/>
          </p:nvCxnSpPr>
          <p:spPr>
            <a:xfrm flipV="1">
              <a:off x="7809653" y="35462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65A61821-84EF-F844-8F78-CE117C108AAA}"/>
                </a:ext>
              </a:extLst>
            </p:cNvPr>
            <p:cNvSpPr txBox="1"/>
            <p:nvPr/>
          </p:nvSpPr>
          <p:spPr>
            <a:xfrm>
              <a:off x="6940325" y="3572159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Interoception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E717C0E-821C-7042-BEEC-11FE7C3D2415}"/>
              </a:ext>
            </a:extLst>
          </p:cNvPr>
          <p:cNvGrpSpPr/>
          <p:nvPr/>
        </p:nvGrpSpPr>
        <p:grpSpPr>
          <a:xfrm>
            <a:off x="7962053" y="3698614"/>
            <a:ext cx="1199243" cy="941175"/>
            <a:chOff x="7962053" y="3698614"/>
            <a:chExt cx="1199243" cy="941175"/>
          </a:xfrm>
        </p:grpSpPr>
        <p:sp>
          <p:nvSpPr>
            <p:cNvPr id="49" name="TextBox 44">
              <a:extLst>
                <a:ext uri="{FF2B5EF4-FFF2-40B4-BE49-F238E27FC236}">
                  <a16:creationId xmlns:a16="http://schemas.microsoft.com/office/drawing/2014/main" id="{E98C60F8-A06B-494E-9DD2-FAD9CEE7C55B}"/>
                </a:ext>
              </a:extLst>
            </p:cNvPr>
            <p:cNvSpPr txBox="1"/>
            <p:nvPr/>
          </p:nvSpPr>
          <p:spPr>
            <a:xfrm>
              <a:off x="8148662" y="4116569"/>
              <a:ext cx="1012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Visceral 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regulation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E6834456-3310-F540-8AD5-ABF459032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2053" y="36986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01B2E8C-5A64-8F44-AEAA-1A4335442EC7}"/>
              </a:ext>
            </a:extLst>
          </p:cNvPr>
          <p:cNvGrpSpPr/>
          <p:nvPr/>
        </p:nvGrpSpPr>
        <p:grpSpPr>
          <a:xfrm>
            <a:off x="8654979" y="3609510"/>
            <a:ext cx="1697671" cy="670044"/>
            <a:chOff x="8654979" y="3609510"/>
            <a:chExt cx="1697671" cy="670044"/>
          </a:xfrm>
        </p:grpSpPr>
        <p:sp>
          <p:nvSpPr>
            <p:cNvPr id="51" name="TextBox 56">
              <a:extLst>
                <a:ext uri="{FF2B5EF4-FFF2-40B4-BE49-F238E27FC236}">
                  <a16:creationId xmlns:a16="http://schemas.microsoft.com/office/drawing/2014/main" id="{A30D0F65-550E-2842-8CD9-91F19B99CF00}"/>
                </a:ext>
              </a:extLst>
            </p:cNvPr>
            <p:cNvSpPr txBox="1"/>
            <p:nvPr/>
          </p:nvSpPr>
          <p:spPr>
            <a:xfrm>
              <a:off x="8654979" y="394729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Sensation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97DC5A8A-74F1-FD45-81B5-3012CBA041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4137" y="360951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64E1D55-0CC1-A141-8CA8-ECD56A6FC770}"/>
              </a:ext>
            </a:extLst>
          </p:cNvPr>
          <p:cNvGrpSpPr/>
          <p:nvPr/>
        </p:nvGrpSpPr>
        <p:grpSpPr>
          <a:xfrm>
            <a:off x="9503814" y="3479240"/>
            <a:ext cx="1697671" cy="682765"/>
            <a:chOff x="9503814" y="3479240"/>
            <a:chExt cx="1697671" cy="682765"/>
          </a:xfrm>
        </p:grpSpPr>
        <p:sp>
          <p:nvSpPr>
            <p:cNvPr id="50" name="TextBox 53">
              <a:extLst>
                <a:ext uri="{FF2B5EF4-FFF2-40B4-BE49-F238E27FC236}">
                  <a16:creationId xmlns:a16="http://schemas.microsoft.com/office/drawing/2014/main" id="{F69AD9FD-667E-A04C-8E4D-CDD3059E651F}"/>
                </a:ext>
              </a:extLst>
            </p:cNvPr>
            <p:cNvSpPr txBox="1"/>
            <p:nvPr/>
          </p:nvSpPr>
          <p:spPr>
            <a:xfrm>
              <a:off x="9503814" y="347924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Behavior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D86830C-AE69-3F49-AC87-C9661D961245}"/>
                </a:ext>
              </a:extLst>
            </p:cNvPr>
            <p:cNvCxnSpPr>
              <a:cxnSpLocks/>
            </p:cNvCxnSpPr>
            <p:nvPr/>
          </p:nvCxnSpPr>
          <p:spPr>
            <a:xfrm>
              <a:off x="9726265" y="3491961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E5058AE-8F3B-7D41-91B1-172308135C96}"/>
              </a:ext>
            </a:extLst>
          </p:cNvPr>
          <p:cNvGrpSpPr/>
          <p:nvPr/>
        </p:nvGrpSpPr>
        <p:grpSpPr>
          <a:xfrm>
            <a:off x="8395590" y="5011037"/>
            <a:ext cx="1573107" cy="626400"/>
            <a:chOff x="8395590" y="5011037"/>
            <a:chExt cx="1573107" cy="626400"/>
          </a:xfrm>
        </p:grpSpPr>
        <p:sp>
          <p:nvSpPr>
            <p:cNvPr id="52" name="TextBox 58">
              <a:extLst>
                <a:ext uri="{FF2B5EF4-FFF2-40B4-BE49-F238E27FC236}">
                  <a16:creationId xmlns:a16="http://schemas.microsoft.com/office/drawing/2014/main" id="{8624241A-B0A1-C846-AED4-F2E58AEACFDE}"/>
                </a:ext>
              </a:extLst>
            </p:cNvPr>
            <p:cNvSpPr txBox="1"/>
            <p:nvPr/>
          </p:nvSpPr>
          <p:spPr>
            <a:xfrm>
              <a:off x="8395590" y="5114217"/>
              <a:ext cx="1573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Environmental </a:t>
              </a:r>
            </a:p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exposure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690709AD-08CA-3D49-9B87-964BF3B020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852" y="5011037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60AFCE-F538-DE40-BA83-A24DD26C0F41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Example research questions of affective neuroscience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4CDB01-5863-B547-AE1D-DBBC1822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97" y="1156598"/>
            <a:ext cx="4675778" cy="21556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006ED3-DF44-4246-8B1D-13523D4B7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7149" y="2756557"/>
            <a:ext cx="3139736" cy="368818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D720AA-7F7E-A44B-A303-AE77035BC154}"/>
              </a:ext>
            </a:extLst>
          </p:cNvPr>
          <p:cNvGrpSpPr/>
          <p:nvPr/>
        </p:nvGrpSpPr>
        <p:grpSpPr>
          <a:xfrm>
            <a:off x="8694671" y="445217"/>
            <a:ext cx="2845850" cy="6152150"/>
            <a:chOff x="8799586" y="497596"/>
            <a:chExt cx="2845850" cy="61521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B066D58-6544-8D44-B706-C26FB685A553}"/>
                </a:ext>
              </a:extLst>
            </p:cNvPr>
            <p:cNvGrpSpPr/>
            <p:nvPr/>
          </p:nvGrpSpPr>
          <p:grpSpPr>
            <a:xfrm>
              <a:off x="9668354" y="497596"/>
              <a:ext cx="1977082" cy="5331099"/>
              <a:chOff x="10167505" y="581474"/>
              <a:chExt cx="1977082" cy="5331099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CD53E4E-2E2A-D845-A19F-125414BB7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72622"/>
              <a:stretch/>
            </p:blipFill>
            <p:spPr>
              <a:xfrm>
                <a:off x="10167505" y="581474"/>
                <a:ext cx="1159883" cy="274891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E817CBB-741B-584D-8258-9C5134359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8652" t="8017" r="1930"/>
              <a:stretch/>
            </p:blipFill>
            <p:spPr>
              <a:xfrm>
                <a:off x="10898294" y="3384023"/>
                <a:ext cx="1246293" cy="2528550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B2236D1-8BA1-F34A-87A7-C9CBAAF5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14" t="8663" r="39282" b="2145"/>
            <a:stretch/>
          </p:blipFill>
          <p:spPr>
            <a:xfrm>
              <a:off x="8799586" y="3479826"/>
              <a:ext cx="1374987" cy="3169920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3F11A3-4372-274E-8E6C-B2C582B4A642}"/>
              </a:ext>
            </a:extLst>
          </p:cNvPr>
          <p:cNvSpPr/>
          <p:nvPr/>
        </p:nvSpPr>
        <p:spPr>
          <a:xfrm>
            <a:off x="388197" y="745828"/>
            <a:ext cx="2900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Treatment effects and contexts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E02D21-5FDF-6147-BB0A-2B6ABAE78E92}"/>
              </a:ext>
            </a:extLst>
          </p:cNvPr>
          <p:cNvSpPr/>
          <p:nvPr/>
        </p:nvSpPr>
        <p:spPr>
          <a:xfrm>
            <a:off x="143708" y="5875882"/>
            <a:ext cx="26661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Wager &amp; Atlas, 2015, Nat Rev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Neurosci</a:t>
            </a:r>
            <a:endParaRPr lang="ko-KR" altLang="en-US" sz="12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A49D07-CB0F-AB4C-9957-100E3FF21C09}"/>
              </a:ext>
            </a:extLst>
          </p:cNvPr>
          <p:cNvGrpSpPr/>
          <p:nvPr/>
        </p:nvGrpSpPr>
        <p:grpSpPr>
          <a:xfrm>
            <a:off x="7661540" y="3722982"/>
            <a:ext cx="671159" cy="803956"/>
            <a:chOff x="7661540" y="3722982"/>
            <a:chExt cx="671159" cy="803956"/>
          </a:xfrm>
        </p:grpSpPr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A5F6B319-0E3B-7347-97D5-9073B8CEC5CE}"/>
                </a:ext>
              </a:extLst>
            </p:cNvPr>
            <p:cNvSpPr/>
            <p:nvPr/>
          </p:nvSpPr>
          <p:spPr>
            <a:xfrm>
              <a:off x="7716325" y="3722982"/>
              <a:ext cx="616374" cy="40197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오른쪽 화살표[R] 19">
              <a:extLst>
                <a:ext uri="{FF2B5EF4-FFF2-40B4-BE49-F238E27FC236}">
                  <a16:creationId xmlns:a16="http://schemas.microsoft.com/office/drawing/2014/main" id="{14603329-87F3-554C-870C-7ED3C51D33DB}"/>
                </a:ext>
              </a:extLst>
            </p:cNvPr>
            <p:cNvSpPr/>
            <p:nvPr/>
          </p:nvSpPr>
          <p:spPr>
            <a:xfrm rot="10800000">
              <a:off x="7661540" y="4124960"/>
              <a:ext cx="616374" cy="40197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85AB3D-22C0-594F-AC67-3ACA1BE14CB3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4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D0A379-83E0-FC47-8AE5-A48C90157221}"/>
              </a:ext>
            </a:extLst>
          </p:cNvPr>
          <p:cNvSpPr/>
          <p:nvPr/>
        </p:nvSpPr>
        <p:spPr>
          <a:xfrm>
            <a:off x="268878" y="614750"/>
            <a:ext cx="4089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latin typeface="Helvetica" pitchFamily="2" charset="0"/>
                <a:hlinkClick r:id="rId6"/>
              </a:rPr>
              <a:t>https://github.com/wanirepo/affectneuro_2023fall</a:t>
            </a:r>
            <a:r>
              <a:rPr lang="en" altLang="ko-Kore-KR" sz="1400" dirty="0">
                <a:latin typeface="Helvetica" pitchFamily="2" charset="0"/>
              </a:rPr>
              <a:t> </a:t>
            </a:r>
            <a:endParaRPr lang="en-US" altLang="ko-KR" sz="1400" dirty="0">
              <a:latin typeface="Helvetica" pitchFamily="2" charset="0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48F0EC-2E10-6D3B-069C-ABF4E54A2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016" y="523983"/>
            <a:ext cx="637398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67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6538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Let’s watch these videos first.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DCD249-C1B2-B04E-B2BE-9098BC199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483" y="1853944"/>
            <a:ext cx="4583905" cy="31501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6DC60C-6AC5-B944-B749-334229CAE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81" y="1853944"/>
            <a:ext cx="4583905" cy="3141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417B78-0BBA-A6C6-0422-BCFE201C710F}"/>
              </a:ext>
            </a:extLst>
          </p:cNvPr>
          <p:cNvSpPr txBox="1"/>
          <p:nvPr/>
        </p:nvSpPr>
        <p:spPr>
          <a:xfrm>
            <a:off x="870735" y="5067944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 dirty="0">
                <a:latin typeface="Helvetica" pitchFamily="2" charset="0"/>
                <a:hlinkClick r:id="rId8"/>
              </a:rPr>
              <a:t>https://www.youtube.com/watch?v=65e2qScV_K8</a:t>
            </a:r>
            <a:r>
              <a:rPr lang="en-US" altLang="ko-Kore-KR" sz="1200" dirty="0">
                <a:latin typeface="Helvetica" pitchFamily="2" charset="0"/>
              </a:rPr>
              <a:t> </a:t>
            </a:r>
            <a:endParaRPr lang="ko-Kore-KR" altLang="en-US" sz="12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92F04-2906-466B-648E-B83F8C6C9213}"/>
              </a:ext>
            </a:extLst>
          </p:cNvPr>
          <p:cNvSpPr txBox="1"/>
          <p:nvPr/>
        </p:nvSpPr>
        <p:spPr>
          <a:xfrm>
            <a:off x="6743483" y="5067943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 dirty="0">
                <a:latin typeface="Helvetica" pitchFamily="2" charset="0"/>
                <a:hlinkClick r:id="rId9"/>
              </a:rPr>
              <a:t>https://www.youtube.com/watch?v=0gks6ceq4eQ</a:t>
            </a:r>
            <a:r>
              <a:rPr lang="en-US" altLang="ko-Kore-KR" sz="1200" dirty="0">
                <a:latin typeface="Helvetica" pitchFamily="2" charset="0"/>
              </a:rPr>
              <a:t> </a:t>
            </a:r>
            <a:endParaRPr lang="ko-Kore-KR" alt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30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181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Differences between these two talks? 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DCD249-C1B2-B04E-B2BE-9098BC199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483" y="1853944"/>
            <a:ext cx="4583905" cy="31501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3445CB-3861-B949-A648-9486897D6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81" y="1853944"/>
            <a:ext cx="4583905" cy="3141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FBF38-967E-EBE9-51FF-EFDA2A3ED90C}"/>
              </a:ext>
            </a:extLst>
          </p:cNvPr>
          <p:cNvSpPr txBox="1"/>
          <p:nvPr/>
        </p:nvSpPr>
        <p:spPr>
          <a:xfrm>
            <a:off x="870735" y="5067944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 dirty="0">
                <a:latin typeface="Helvetica" pitchFamily="2" charset="0"/>
                <a:hlinkClick r:id="rId8"/>
              </a:rPr>
              <a:t>https://www.youtube.com/watch?v=65e2qScV_K8</a:t>
            </a:r>
            <a:r>
              <a:rPr lang="en-US" altLang="ko-Kore-KR" sz="1200" dirty="0">
                <a:latin typeface="Helvetica" pitchFamily="2" charset="0"/>
              </a:rPr>
              <a:t> </a:t>
            </a:r>
            <a:endParaRPr lang="ko-Kore-KR" altLang="en-US" sz="12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F2553-2DCE-642F-F7E9-C8F170EBADB8}"/>
              </a:ext>
            </a:extLst>
          </p:cNvPr>
          <p:cNvSpPr txBox="1"/>
          <p:nvPr/>
        </p:nvSpPr>
        <p:spPr>
          <a:xfrm>
            <a:off x="6743483" y="5067943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 dirty="0">
                <a:latin typeface="Helvetica" pitchFamily="2" charset="0"/>
                <a:hlinkClick r:id="rId9"/>
              </a:rPr>
              <a:t>https://www.youtube.com/watch?v=0gks6ceq4eQ</a:t>
            </a:r>
            <a:r>
              <a:rPr lang="en-US" altLang="ko-Kore-KR" sz="1200" dirty="0">
                <a:latin typeface="Helvetica" pitchFamily="2" charset="0"/>
              </a:rPr>
              <a:t> </a:t>
            </a:r>
            <a:endParaRPr lang="ko-Kore-KR" alt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27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243" y="2045312"/>
            <a:ext cx="646042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What do you think how we can define emotion? </a:t>
            </a: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Bodily (physiological) response</a:t>
            </a:r>
          </a:p>
          <a:p>
            <a:pPr marL="457200" indent="-457200">
              <a:buAutoNum type="alphaLcParenBoth"/>
            </a:pP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Prediction </a:t>
            </a:r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243" y="2045312"/>
            <a:ext cx="646362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Does emotion happen? or do we make emotion?</a:t>
            </a: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Emotion happens</a:t>
            </a:r>
          </a:p>
          <a:p>
            <a:pPr marL="457200" indent="-457200">
              <a:buAutoNum type="alphaLcParenBoth"/>
            </a:pP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We make emotions</a:t>
            </a:r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243" y="2045312"/>
            <a:ext cx="558197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Can you read emotions from other’s face?</a:t>
            </a: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Yes</a:t>
            </a:r>
          </a:p>
          <a:p>
            <a:pPr marL="457200" indent="-457200">
              <a:buAutoNum type="alphaLcParenBoth"/>
            </a:pP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No</a:t>
            </a:r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31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23FEEC5F-AAA5-884D-8159-5D61A835896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7556" y="956054"/>
            <a:ext cx="8330125" cy="1929577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A260E891-935D-C64A-B7BC-9FB91DB16C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7556" y="3096963"/>
            <a:ext cx="8330125" cy="28222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19FC79-179F-7248-BF70-30B78B9EFB0C}"/>
              </a:ext>
            </a:extLst>
          </p:cNvPr>
          <p:cNvSpPr/>
          <p:nvPr/>
        </p:nvSpPr>
        <p:spPr>
          <a:xfrm>
            <a:off x="8637498" y="6479874"/>
            <a:ext cx="16701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Gross &amp; Barrett, 2011</a:t>
            </a:r>
            <a:endParaRPr lang="en-US" altLang="ko-KR" sz="12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99FF0E-1A56-CA44-A84E-B0F1CA966A44}"/>
              </a:ext>
            </a:extLst>
          </p:cNvPr>
          <p:cNvSpPr/>
          <p:nvPr/>
        </p:nvSpPr>
        <p:spPr>
          <a:xfrm>
            <a:off x="216491" y="222608"/>
            <a:ext cx="2773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Emotion theories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8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04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8213" y="991999"/>
            <a:ext cx="10148492" cy="368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Affect: 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Brain/mind processes related to value, survival, and well-being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 basic sense of feeling, ranging from unpleasant to pleasant (valence), and from agitated to calm (arousal)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 feature of consciousness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Building blocks of emotion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Conscious or unconscious 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Closely related to 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interoception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: </a:t>
            </a:r>
          </a:p>
          <a:p>
            <a:pPr marL="857250" lvl="1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the sense of the internal state of the body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066A6-E127-7342-B7F7-05592E77F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652063"/>
            <a:ext cx="5477304" cy="35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04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8213" y="991999"/>
            <a:ext cx="5799076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Brain health disorders (Parkinson’s,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Physical health and well-being 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Affective neuroscience</a:t>
            </a:r>
            <a:endParaRPr kumimoji="1"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Computation and</a:t>
              </a:r>
            </a:p>
            <a:p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statistics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37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605</Words>
  <Application>Microsoft Macintosh PowerPoint</Application>
  <PresentationFormat>와이드스크린</PresentationFormat>
  <Paragraphs>119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Apple SD Gothic Neo</vt:lpstr>
      <vt:lpstr>Apple SD Gothic Neo Light</vt:lpstr>
      <vt:lpstr>맑은 고딕</vt:lpstr>
      <vt:lpstr>Arial</vt:lpstr>
      <vt:lpstr>Helvetica</vt:lpstr>
      <vt:lpstr>PT Sans Narrow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146</cp:revision>
  <dcterms:created xsi:type="dcterms:W3CDTF">2017-08-24T21:55:02Z</dcterms:created>
  <dcterms:modified xsi:type="dcterms:W3CDTF">2023-08-28T10:35:15Z</dcterms:modified>
</cp:coreProperties>
</file>